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ECE43-E80E-49B3-BE47-83D7EDC4C5A9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2A0A5-DC8A-4492-BB67-C8B853B68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 </a:t>
            </a:r>
            <a:r>
              <a:rPr lang="en-US" sz="1200" dirty="0" smtClean="0"/>
              <a:t>literally means a belief that people can achieve happiness and fulfillment without the need for religion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2A0A5-DC8A-4492-BB67-C8B853B6886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1E317-C025-4952-A7C2-930CB44CDE8C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CF81C-DA64-4762-8727-063890885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1E317-C025-4952-A7C2-930CB44CDE8C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CF81C-DA64-4762-8727-063890885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1E317-C025-4952-A7C2-930CB44CDE8C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CF81C-DA64-4762-8727-063890885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1E317-C025-4952-A7C2-930CB44CDE8C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CF81C-DA64-4762-8727-063890885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1E317-C025-4952-A7C2-930CB44CDE8C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CF81C-DA64-4762-8727-063890885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1E317-C025-4952-A7C2-930CB44CDE8C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CF81C-DA64-4762-8727-063890885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1E317-C025-4952-A7C2-930CB44CDE8C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CF81C-DA64-4762-8727-063890885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1E317-C025-4952-A7C2-930CB44CDE8C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CF81C-DA64-4762-8727-063890885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1E317-C025-4952-A7C2-930CB44CDE8C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CF81C-DA64-4762-8727-063890885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1E317-C025-4952-A7C2-930CB44CDE8C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CF81C-DA64-4762-8727-063890885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1E317-C025-4952-A7C2-930CB44CDE8C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CF81C-DA64-4762-8727-063890885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1E317-C025-4952-A7C2-930CB44CDE8C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CF81C-DA64-4762-8727-063890885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4</a:t>
            </a:r>
            <a:r>
              <a:rPr lang="en-US" baseline="30000" dirty="0" smtClean="0">
                <a:latin typeface="Algerian" pitchFamily="82" charset="0"/>
              </a:rPr>
              <a:t>th</a:t>
            </a:r>
            <a:r>
              <a:rPr lang="en-US" dirty="0" smtClean="0">
                <a:latin typeface="Algerian" pitchFamily="82" charset="0"/>
              </a:rPr>
              <a:t> Social Welfare Policy in Pakistan, 1994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Imran</a:t>
            </a:r>
            <a:r>
              <a:rPr lang="en-US" dirty="0" smtClean="0"/>
              <a:t> Ahmad </a:t>
            </a:r>
            <a:r>
              <a:rPr lang="en-US" dirty="0" err="1" smtClean="0"/>
              <a:t>Sajid</a:t>
            </a:r>
            <a:r>
              <a:rPr lang="en-US" dirty="0" smtClean="0"/>
              <a:t>, PhD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6367046"/>
            <a:ext cx="8763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 smtClean="0"/>
              <a:t>Source: </a:t>
            </a:r>
            <a:r>
              <a:rPr lang="en-US" sz="1600" b="1" i="1" dirty="0" err="1" smtClean="0"/>
              <a:t>Shireen</a:t>
            </a:r>
            <a:r>
              <a:rPr lang="en-US" sz="1600" b="1" i="1" dirty="0" smtClean="0"/>
              <a:t> </a:t>
            </a:r>
            <a:r>
              <a:rPr lang="en-US" sz="1600" b="1" i="1" dirty="0" err="1" smtClean="0"/>
              <a:t>Rehmatullah</a:t>
            </a:r>
            <a:r>
              <a:rPr lang="en-US" sz="1600" b="1" i="1" dirty="0" smtClean="0"/>
              <a:t>. (2002). Social Welfare in Pakistan. Karachi: Oxford University Press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410200"/>
          </a:xfrm>
        </p:spPr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en-US" sz="4400" dirty="0" smtClean="0">
                <a:solidFill>
                  <a:srgbClr val="FF0000"/>
                </a:solidFill>
              </a:rPr>
              <a:t>Women Services </a:t>
            </a:r>
          </a:p>
          <a:p>
            <a:pPr lvl="1">
              <a:defRPr/>
            </a:pPr>
            <a:r>
              <a:rPr lang="en-US" sz="4000" dirty="0" smtClean="0"/>
              <a:t>Shelters for widows, </a:t>
            </a:r>
          </a:p>
          <a:p>
            <a:pPr lvl="1">
              <a:defRPr/>
            </a:pPr>
            <a:r>
              <a:rPr lang="en-US" sz="4000" dirty="0" smtClean="0"/>
              <a:t>financial assistance from Zakat fund, </a:t>
            </a:r>
          </a:p>
          <a:p>
            <a:pPr lvl="1">
              <a:defRPr/>
            </a:pPr>
            <a:r>
              <a:rPr lang="en-US" sz="4000" dirty="0" smtClean="0"/>
              <a:t>vocational training homes for the emotionally distressed, </a:t>
            </a:r>
          </a:p>
          <a:p>
            <a:pPr lvl="1">
              <a:defRPr/>
            </a:pPr>
            <a:r>
              <a:rPr lang="en-US" sz="4000" dirty="0" smtClean="0"/>
              <a:t>legal aid centers, </a:t>
            </a:r>
          </a:p>
          <a:p>
            <a:pPr lvl="1">
              <a:defRPr/>
            </a:pPr>
            <a:r>
              <a:rPr lang="en-US" sz="4000" dirty="0" smtClean="0"/>
              <a:t>hostels for working women, were proposed. </a:t>
            </a: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410200"/>
          </a:xfrm>
        </p:spPr>
        <p:txBody>
          <a:bodyPr>
            <a:normAutofit/>
          </a:bodyPr>
          <a:lstStyle/>
          <a:p>
            <a:pPr marL="742950" lvl="2" indent="-342900">
              <a:defRPr/>
            </a:pPr>
            <a:r>
              <a:rPr lang="en-US" sz="3600" dirty="0" smtClean="0"/>
              <a:t>Senior Citizens and </a:t>
            </a:r>
            <a:r>
              <a:rPr lang="en-US" sz="3600" dirty="0" err="1" smtClean="0"/>
              <a:t>Beggers</a:t>
            </a:r>
            <a:endParaRPr lang="en-US" sz="3600" dirty="0" smtClean="0"/>
          </a:p>
          <a:p>
            <a:pPr marL="1200150" lvl="3" indent="-342900">
              <a:defRPr/>
            </a:pPr>
            <a:r>
              <a:rPr lang="en-US" sz="3200" dirty="0" smtClean="0"/>
              <a:t>Senior </a:t>
            </a:r>
            <a:r>
              <a:rPr lang="en-US" sz="3200" dirty="0"/>
              <a:t>citizens, </a:t>
            </a:r>
            <a:r>
              <a:rPr lang="en-US" sz="3600" dirty="0" smtClean="0"/>
              <a:t>beggars, prisoners would be provided with </a:t>
            </a:r>
            <a:r>
              <a:rPr lang="en-US" sz="3600" dirty="0" smtClean="0">
                <a:solidFill>
                  <a:srgbClr val="FF0000"/>
                </a:solidFill>
              </a:rPr>
              <a:t>institutional care and rehabilitation</a:t>
            </a:r>
            <a:r>
              <a:rPr lang="en-US" sz="3600" dirty="0" smtClean="0"/>
              <a:t>. </a:t>
            </a:r>
          </a:p>
          <a:p>
            <a:pPr marL="1200150" lvl="3" indent="-342900">
              <a:defRPr/>
            </a:pPr>
            <a:r>
              <a:rPr lang="en-US" sz="3600" dirty="0" smtClean="0"/>
              <a:t>Beggary would be totally eliminated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5486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Health </a:t>
            </a:r>
            <a:r>
              <a:rPr lang="en-US" dirty="0" err="1" smtClean="0">
                <a:solidFill>
                  <a:srgbClr val="FF0000"/>
                </a:solidFill>
              </a:rPr>
              <a:t>Serivces</a:t>
            </a:r>
            <a:endParaRPr lang="en-US" dirty="0" smtClean="0">
              <a:solidFill>
                <a:srgbClr val="FF0000"/>
              </a:solidFill>
            </a:endParaRPr>
          </a:p>
          <a:p>
            <a:pPr lvl="1">
              <a:defRPr/>
            </a:pPr>
            <a:r>
              <a:rPr lang="en-US" dirty="0" smtClean="0">
                <a:solidFill>
                  <a:srgbClr val="FF0000"/>
                </a:solidFill>
              </a:rPr>
              <a:t>Poor </a:t>
            </a:r>
            <a:r>
              <a:rPr lang="en-US" dirty="0">
                <a:solidFill>
                  <a:srgbClr val="FF0000"/>
                </a:solidFill>
              </a:rPr>
              <a:t>patients </a:t>
            </a:r>
            <a:r>
              <a:rPr lang="en-US" dirty="0"/>
              <a:t>will be assisted through medical social work and medical</a:t>
            </a:r>
          </a:p>
          <a:p>
            <a:pPr lvl="1">
              <a:defRPr/>
            </a:pPr>
            <a:r>
              <a:rPr lang="en-US" dirty="0" smtClean="0">
                <a:solidFill>
                  <a:srgbClr val="FF0000"/>
                </a:solidFill>
              </a:rPr>
              <a:t>Social workers </a:t>
            </a:r>
            <a:r>
              <a:rPr lang="en-US" dirty="0" smtClean="0"/>
              <a:t>will be appointed in every hospital. </a:t>
            </a:r>
          </a:p>
          <a:p>
            <a:pPr lvl="1">
              <a:defRPr/>
            </a:pPr>
            <a:r>
              <a:rPr lang="en-US" dirty="0" smtClean="0">
                <a:solidFill>
                  <a:srgbClr val="FF0000"/>
                </a:solidFill>
              </a:rPr>
              <a:t>School health services </a:t>
            </a:r>
            <a:r>
              <a:rPr lang="en-US" dirty="0" smtClean="0"/>
              <a:t>will be initiated.  </a:t>
            </a:r>
          </a:p>
          <a:p>
            <a:pPr lvl="1">
              <a:defRPr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Community development services </a:t>
            </a:r>
            <a:r>
              <a:rPr lang="en-US" dirty="0" smtClean="0"/>
              <a:t>would continue to mobilize communities and their resources.  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US" dirty="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Fate of the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But unfortunately, like other policies , this too remained a document. </a:t>
            </a:r>
          </a:p>
          <a:p>
            <a:r>
              <a:rPr lang="en-US" dirty="0" smtClean="0"/>
              <a:t>The lofty </a:t>
            </a:r>
            <a:r>
              <a:rPr lang="en-US" dirty="0" smtClean="0">
                <a:solidFill>
                  <a:srgbClr val="FF0000"/>
                </a:solidFill>
              </a:rPr>
              <a:t>ideals </a:t>
            </a:r>
            <a:r>
              <a:rPr lang="en-US" dirty="0" smtClean="0"/>
              <a:t>and goals and objectives of this policy could not be achieved.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err="1" smtClean="0"/>
              <a:t>Sher</a:t>
            </a:r>
            <a:r>
              <a:rPr lang="en-US" sz="4000" dirty="0" smtClean="0"/>
              <a:t> Afghan Khan </a:t>
            </a:r>
            <a:r>
              <a:rPr lang="en-US" sz="4000" dirty="0" err="1" smtClean="0"/>
              <a:t>Niazi</a:t>
            </a:r>
            <a:r>
              <a:rPr lang="en-US" sz="4000" dirty="0" smtClean="0"/>
              <a:t>, 1994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1994—Ministry of </a:t>
            </a:r>
            <a:r>
              <a:rPr lang="en-US" dirty="0" err="1" smtClean="0"/>
              <a:t>Zakat</a:t>
            </a:r>
            <a:r>
              <a:rPr lang="en-US" dirty="0" smtClean="0"/>
              <a:t>, Social Welfare and Special Education prepared a policy document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43050"/>
            <a:ext cx="8229600" cy="4986350"/>
          </a:xfrm>
        </p:spPr>
        <p:txBody>
          <a:bodyPr/>
          <a:lstStyle/>
          <a:p>
            <a:pPr marL="609600" indent="-609600" eaLnBrk="1" hangingPunct="1">
              <a:buFont typeface="+mj-lt"/>
              <a:buAutoNum type="arabicPeriod"/>
              <a:defRPr/>
            </a:pPr>
            <a:r>
              <a:rPr lang="en-US" dirty="0" smtClean="0"/>
              <a:t>to draw on the </a:t>
            </a:r>
            <a:r>
              <a:rPr lang="en-US" dirty="0" smtClean="0">
                <a:solidFill>
                  <a:srgbClr val="FF0000"/>
                </a:solidFill>
              </a:rPr>
              <a:t>strength of the traditional</a:t>
            </a:r>
            <a:r>
              <a:rPr lang="en-US" dirty="0" smtClean="0"/>
              <a:t>, social and cultural humanism of the people for enhancing their contribution to social development.</a:t>
            </a:r>
          </a:p>
          <a:p>
            <a:pPr marL="609600" indent="-609600" eaLnBrk="1" hangingPunct="1">
              <a:buFont typeface="+mj-lt"/>
              <a:buAutoNum type="arabicPeriod"/>
              <a:defRPr/>
            </a:pPr>
            <a:r>
              <a:rPr lang="en-US" dirty="0" smtClean="0"/>
              <a:t>to promote activities designed to </a:t>
            </a:r>
            <a:r>
              <a:rPr lang="en-US" dirty="0" smtClean="0">
                <a:solidFill>
                  <a:srgbClr val="FF0000"/>
                </a:solidFill>
              </a:rPr>
              <a:t>raise consciousness </a:t>
            </a:r>
            <a:r>
              <a:rPr lang="en-US" dirty="0" smtClean="0"/>
              <a:t>in respect of social responsibility of </a:t>
            </a:r>
            <a:r>
              <a:rPr lang="en-US" dirty="0" err="1" smtClean="0"/>
              <a:t>inds</a:t>
            </a:r>
            <a:r>
              <a:rPr lang="en-US" dirty="0" smtClean="0"/>
              <a:t>., communities and, society for </a:t>
            </a:r>
            <a:r>
              <a:rPr lang="en-US" dirty="0" smtClean="0">
                <a:solidFill>
                  <a:srgbClr val="FF0000"/>
                </a:solidFill>
              </a:rPr>
              <a:t>voluntary contribution</a:t>
            </a:r>
            <a:r>
              <a:rPr lang="en-US" dirty="0" smtClean="0"/>
              <a:t> of resources to social welfare.</a:t>
            </a:r>
          </a:p>
          <a:p>
            <a:pPr marL="609600" indent="-609600" eaLnBrk="1" hangingPunct="1">
              <a:buFont typeface="+mj-lt"/>
              <a:buAutoNum type="arabicPeriod"/>
              <a:defRPr/>
            </a:pPr>
            <a:endParaRPr lang="en-US" dirty="0" smtClean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/>
              <a:t>12 Objectives of the Policy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7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marL="609600" indent="-609600" eaLnBrk="1" hangingPunct="1">
              <a:buFont typeface="+mj-lt"/>
              <a:buAutoNum type="arabicPeriod" startAt="3"/>
              <a:defRPr/>
            </a:pPr>
            <a:r>
              <a:rPr lang="en-US" dirty="0" smtClean="0"/>
              <a:t>to </a:t>
            </a:r>
            <a:r>
              <a:rPr lang="en-US" dirty="0" smtClean="0">
                <a:solidFill>
                  <a:srgbClr val="FF0000"/>
                </a:solidFill>
              </a:rPr>
              <a:t>exert pressure by examples </a:t>
            </a:r>
            <a:r>
              <a:rPr lang="en-US" dirty="0" smtClean="0"/>
              <a:t>of the privileged , the influential and the wealthy to exercise </a:t>
            </a:r>
            <a:r>
              <a:rPr lang="en-US" dirty="0" smtClean="0">
                <a:solidFill>
                  <a:srgbClr val="FF0000"/>
                </a:solidFill>
              </a:rPr>
              <a:t>restraints from  consumption.</a:t>
            </a:r>
          </a:p>
          <a:p>
            <a:pPr marL="609600" indent="-609600" eaLnBrk="1" hangingPunct="1">
              <a:buFont typeface="+mj-lt"/>
              <a:buAutoNum type="arabicPeriod" startAt="3"/>
              <a:defRPr/>
            </a:pPr>
            <a:r>
              <a:rPr lang="en-US" dirty="0" smtClean="0"/>
              <a:t>to promote, expand, and strengthen social welfare </a:t>
            </a:r>
            <a:r>
              <a:rPr lang="en-US" dirty="0" err="1" smtClean="0"/>
              <a:t>programmes</a:t>
            </a:r>
            <a:r>
              <a:rPr lang="en-US" dirty="0" smtClean="0"/>
              <a:t> of </a:t>
            </a:r>
            <a:r>
              <a:rPr lang="en-US" dirty="0" smtClean="0">
                <a:solidFill>
                  <a:srgbClr val="FF0000"/>
                </a:solidFill>
              </a:rPr>
              <a:t>non-government agencies</a:t>
            </a:r>
            <a:r>
              <a:rPr lang="en-US" dirty="0" smtClean="0"/>
              <a:t>.</a:t>
            </a:r>
          </a:p>
          <a:p>
            <a:pPr marL="609600" indent="-609600" eaLnBrk="1" hangingPunct="1">
              <a:buFont typeface="+mj-lt"/>
              <a:buAutoNum type="arabicPeriod" startAt="3"/>
              <a:defRPr/>
            </a:pPr>
            <a:r>
              <a:rPr lang="en-US" dirty="0" smtClean="0"/>
              <a:t>to promote, strengthen and expand the </a:t>
            </a:r>
            <a:r>
              <a:rPr lang="en-US" dirty="0" smtClean="0">
                <a:solidFill>
                  <a:srgbClr val="FF0000"/>
                </a:solidFill>
              </a:rPr>
              <a:t>public sector </a:t>
            </a:r>
            <a:r>
              <a:rPr lang="en-US" dirty="0" smtClean="0"/>
              <a:t>social welfare </a:t>
            </a:r>
            <a:r>
              <a:rPr lang="en-US" dirty="0" err="1" smtClean="0"/>
              <a:t>programmes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/>
          </a:bodyPr>
          <a:lstStyle/>
          <a:p>
            <a:pPr marL="609600" indent="-609600" eaLnBrk="1" hangingPunct="1">
              <a:buFont typeface="+mj-lt"/>
              <a:buAutoNum type="arabicPeriod" startAt="6"/>
              <a:defRPr/>
            </a:pPr>
            <a:r>
              <a:rPr lang="en-US" dirty="0" smtClean="0"/>
              <a:t>to develop and provide facilities and services for </a:t>
            </a:r>
            <a:r>
              <a:rPr lang="en-US" dirty="0" smtClean="0">
                <a:solidFill>
                  <a:srgbClr val="FF0000"/>
                </a:solidFill>
              </a:rPr>
              <a:t>welfare of the people </a:t>
            </a:r>
            <a:r>
              <a:rPr lang="en-US" dirty="0" smtClean="0"/>
              <a:t>in general and the oppressed and needy, disabled and under privileged in particular.</a:t>
            </a:r>
          </a:p>
          <a:p>
            <a:pPr marL="609600" indent="-609600" eaLnBrk="1" hangingPunct="1">
              <a:buFont typeface="+mj-lt"/>
              <a:buAutoNum type="arabicPeriod" startAt="6"/>
              <a:defRPr/>
            </a:pPr>
            <a:r>
              <a:rPr lang="en-US" dirty="0" smtClean="0"/>
              <a:t>to adopt measure for provision of social welfare services and facilities for the </a:t>
            </a:r>
            <a:r>
              <a:rPr lang="en-US" dirty="0" smtClean="0">
                <a:solidFill>
                  <a:srgbClr val="FF0000"/>
                </a:solidFill>
              </a:rPr>
              <a:t>minorities</a:t>
            </a:r>
            <a:r>
              <a:rPr lang="en-US" dirty="0" smtClean="0"/>
              <a:t>.</a:t>
            </a:r>
          </a:p>
          <a:p>
            <a:pPr marL="609600" indent="-609600" algn="l" eaLnBrk="1" hangingPunct="1">
              <a:buFont typeface="+mj-lt"/>
              <a:buAutoNum type="arabicPeriod" startAt="6"/>
              <a:defRPr/>
            </a:pPr>
            <a:r>
              <a:rPr lang="en-US" dirty="0" smtClean="0"/>
              <a:t>to develop services and facilities for the residents of </a:t>
            </a:r>
            <a:r>
              <a:rPr lang="en-US" dirty="0" smtClean="0">
                <a:solidFill>
                  <a:srgbClr val="FF0000"/>
                </a:solidFill>
              </a:rPr>
              <a:t>urban slums</a:t>
            </a:r>
            <a:r>
              <a:rPr lang="en-US" dirty="0" smtClean="0"/>
              <a:t>, and </a:t>
            </a:r>
            <a:r>
              <a:rPr lang="en-US" dirty="0" smtClean="0">
                <a:solidFill>
                  <a:srgbClr val="FF0000"/>
                </a:solidFill>
              </a:rPr>
              <a:t>rural backward </a:t>
            </a:r>
            <a:r>
              <a:rPr lang="en-US" dirty="0" smtClean="0"/>
              <a:t>and other under privileged areas.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334000"/>
          </a:xfrm>
        </p:spPr>
        <p:txBody>
          <a:bodyPr/>
          <a:lstStyle/>
          <a:p>
            <a:pPr marL="609600" indent="-609600" eaLnBrk="1" hangingPunct="1">
              <a:buFont typeface="+mj-lt"/>
              <a:buAutoNum type="arabicPeriod" startAt="9"/>
              <a:defRPr/>
            </a:pPr>
            <a:r>
              <a:rPr lang="en-US" dirty="0" smtClean="0"/>
              <a:t>to take effective measures to eliminate social evils, recognizing “</a:t>
            </a:r>
            <a:r>
              <a:rPr lang="en-US" dirty="0" err="1" smtClean="0">
                <a:solidFill>
                  <a:srgbClr val="FF0000"/>
                </a:solidFill>
              </a:rPr>
              <a:t>Sifarish</a:t>
            </a:r>
            <a:r>
              <a:rPr lang="en-US" dirty="0" smtClean="0">
                <a:solidFill>
                  <a:srgbClr val="FF0000"/>
                </a:solidFill>
              </a:rPr>
              <a:t> System</a:t>
            </a:r>
            <a:r>
              <a:rPr lang="en-US" dirty="0" smtClean="0"/>
              <a:t>”  as such.</a:t>
            </a:r>
          </a:p>
          <a:p>
            <a:pPr marL="609600" indent="-609600" eaLnBrk="1" hangingPunct="1">
              <a:buFont typeface="+mj-lt"/>
              <a:buAutoNum type="arabicPeriod" startAt="9"/>
              <a:defRPr/>
            </a:pPr>
            <a:r>
              <a:rPr lang="en-US" dirty="0" smtClean="0"/>
              <a:t>to create conditions for integration of the under privileged and the </a:t>
            </a:r>
            <a:r>
              <a:rPr lang="en-US" dirty="0" smtClean="0">
                <a:solidFill>
                  <a:srgbClr val="FF0000"/>
                </a:solidFill>
              </a:rPr>
              <a:t>disabled </a:t>
            </a:r>
            <a:r>
              <a:rPr lang="en-US" dirty="0" smtClean="0"/>
              <a:t>into the mainstream of life.</a:t>
            </a:r>
          </a:p>
          <a:p>
            <a:pPr marL="609600" indent="-609600">
              <a:buFont typeface="+mj-lt"/>
              <a:buAutoNum type="arabicPeriod" startAt="11"/>
              <a:defRPr/>
            </a:pPr>
            <a:r>
              <a:rPr lang="en-US" dirty="0"/>
              <a:t>to eliminate all forms of  </a:t>
            </a:r>
            <a:r>
              <a:rPr lang="en-US" dirty="0">
                <a:solidFill>
                  <a:srgbClr val="FF0000"/>
                </a:solidFill>
              </a:rPr>
              <a:t>discrimination</a:t>
            </a:r>
          </a:p>
          <a:p>
            <a:pPr marL="609600" indent="-609600">
              <a:buFont typeface="+mj-lt"/>
              <a:buAutoNum type="arabicPeriod" startAt="11"/>
              <a:defRPr/>
            </a:pPr>
            <a:r>
              <a:rPr lang="en-US" dirty="0"/>
              <a:t>to protect from national and foreign </a:t>
            </a:r>
            <a:r>
              <a:rPr lang="en-US" dirty="0">
                <a:solidFill>
                  <a:srgbClr val="FF0000"/>
                </a:solidFill>
              </a:rPr>
              <a:t>exploitation </a:t>
            </a:r>
            <a:r>
              <a:rPr lang="en-US" dirty="0"/>
              <a:t>all vulnerable sections of the society.</a:t>
            </a:r>
          </a:p>
          <a:p>
            <a:pPr marL="609600" indent="-609600" eaLnBrk="1" hangingPunct="1">
              <a:buFont typeface="+mj-lt"/>
              <a:buAutoNum type="arabicPeriod" startAt="9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00174"/>
            <a:ext cx="8229600" cy="4595826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n-US" sz="2800" dirty="0" smtClean="0"/>
              <a:t>It was decided that these objectives would be obtained by </a:t>
            </a:r>
            <a:r>
              <a:rPr lang="en-US" sz="2800" dirty="0" smtClean="0">
                <a:solidFill>
                  <a:srgbClr val="FF0000"/>
                </a:solidFill>
              </a:rPr>
              <a:t>mobilizing mass media </a:t>
            </a:r>
            <a:r>
              <a:rPr lang="en-US" sz="2800" dirty="0" smtClean="0"/>
              <a:t>to create social awareness. </a:t>
            </a:r>
          </a:p>
          <a:p>
            <a:pPr marL="609600" indent="-609600" eaLnBrk="1" hangingPunct="1">
              <a:defRPr/>
            </a:pPr>
            <a:r>
              <a:rPr lang="en-US" sz="2800" dirty="0" smtClean="0"/>
              <a:t>The important role of the </a:t>
            </a:r>
            <a:r>
              <a:rPr lang="en-US" sz="2800" dirty="0" smtClean="0">
                <a:solidFill>
                  <a:srgbClr val="FF0000"/>
                </a:solidFill>
              </a:rPr>
              <a:t>voluntary efforts </a:t>
            </a:r>
            <a:r>
              <a:rPr lang="en-US" sz="2800" dirty="0" smtClean="0"/>
              <a:t>was considered to be indispensable in the management of social services. </a:t>
            </a:r>
          </a:p>
          <a:p>
            <a:pPr marL="609600" indent="-609600" eaLnBrk="1" hangingPunct="1">
              <a:defRPr/>
            </a:pPr>
            <a:r>
              <a:rPr lang="en-US" sz="2800" dirty="0" smtClean="0"/>
              <a:t>The 8,000 and odd </a:t>
            </a:r>
            <a:r>
              <a:rPr lang="en-US" sz="2800" dirty="0" smtClean="0">
                <a:solidFill>
                  <a:srgbClr val="FF0000"/>
                </a:solidFill>
              </a:rPr>
              <a:t>voluntary social welfare agencies </a:t>
            </a:r>
            <a:r>
              <a:rPr lang="en-US" sz="2800" dirty="0" smtClean="0"/>
              <a:t>in the country would be coordinated.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/>
              <a:t>Implementation Strategy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TARGET GROUPS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r>
              <a:rPr lang="en-US" sz="4000" dirty="0" smtClean="0"/>
              <a:t>The policy singled out target groups such as </a:t>
            </a:r>
          </a:p>
          <a:p>
            <a:pPr lvl="1">
              <a:defRPr/>
            </a:pPr>
            <a:r>
              <a:rPr lang="en-US" sz="3600" dirty="0" smtClean="0">
                <a:solidFill>
                  <a:srgbClr val="FF0000"/>
                </a:solidFill>
              </a:rPr>
              <a:t>children</a:t>
            </a:r>
            <a:r>
              <a:rPr lang="en-US" sz="3600" dirty="0" smtClean="0"/>
              <a:t>, </a:t>
            </a:r>
          </a:p>
          <a:p>
            <a:pPr lvl="1">
              <a:defRPr/>
            </a:pPr>
            <a:r>
              <a:rPr lang="en-US" sz="3600" dirty="0" smtClean="0"/>
              <a:t>women, </a:t>
            </a:r>
          </a:p>
          <a:p>
            <a:pPr lvl="1">
              <a:defRPr/>
            </a:pPr>
            <a:r>
              <a:rPr lang="en-US" sz="3600" dirty="0" smtClean="0">
                <a:solidFill>
                  <a:srgbClr val="FF0000"/>
                </a:solidFill>
              </a:rPr>
              <a:t>senior citizens</a:t>
            </a:r>
            <a:r>
              <a:rPr lang="en-US" sz="3600" dirty="0" smtClean="0"/>
              <a:t>, </a:t>
            </a:r>
          </a:p>
          <a:p>
            <a:pPr lvl="1">
              <a:defRPr/>
            </a:pPr>
            <a:r>
              <a:rPr lang="en-US" sz="3600" dirty="0" smtClean="0"/>
              <a:t>religious minorities, </a:t>
            </a:r>
          </a:p>
          <a:p>
            <a:pPr lvl="1">
              <a:defRPr/>
            </a:pPr>
            <a:r>
              <a:rPr lang="en-US" sz="3600" dirty="0" smtClean="0">
                <a:solidFill>
                  <a:srgbClr val="FF0000"/>
                </a:solidFill>
              </a:rPr>
              <a:t>the disabled</a:t>
            </a:r>
            <a:r>
              <a:rPr lang="en-US" sz="3600" dirty="0" smtClean="0"/>
              <a:t>, </a:t>
            </a:r>
          </a:p>
          <a:p>
            <a:pPr lvl="1">
              <a:defRPr/>
            </a:pPr>
            <a:r>
              <a:rPr lang="en-US" sz="3600" dirty="0" smtClean="0"/>
              <a:t>beggars, </a:t>
            </a:r>
          </a:p>
          <a:p>
            <a:pPr lvl="1">
              <a:defRPr/>
            </a:pPr>
            <a:r>
              <a:rPr lang="en-US" sz="3600" dirty="0" smtClean="0">
                <a:solidFill>
                  <a:srgbClr val="FF0000"/>
                </a:solidFill>
              </a:rPr>
              <a:t>prisoners</a:t>
            </a:r>
            <a:r>
              <a:rPr lang="en-US" sz="3600" dirty="0" smtClean="0"/>
              <a:t>, </a:t>
            </a:r>
          </a:p>
          <a:p>
            <a:pPr lvl="1">
              <a:defRPr/>
            </a:pPr>
            <a:r>
              <a:rPr lang="en-US" sz="3600" dirty="0" smtClean="0">
                <a:solidFill>
                  <a:srgbClr val="FF0000"/>
                </a:solidFill>
              </a:rPr>
              <a:t>drug addicts</a:t>
            </a:r>
            <a:r>
              <a:rPr lang="en-US" sz="3600" dirty="0" smtClean="0"/>
              <a:t>, </a:t>
            </a:r>
          </a:p>
          <a:p>
            <a:pPr lvl="1">
              <a:defRPr/>
            </a:pPr>
            <a:r>
              <a:rPr lang="en-US" sz="3600" dirty="0" smtClean="0"/>
              <a:t>patients, </a:t>
            </a:r>
            <a:r>
              <a:rPr lang="en-US" sz="3600" dirty="0" smtClean="0">
                <a:solidFill>
                  <a:srgbClr val="FF0000"/>
                </a:solidFill>
              </a:rPr>
              <a:t>students </a:t>
            </a:r>
            <a:r>
              <a:rPr lang="en-US" sz="3600" dirty="0" smtClean="0"/>
              <a:t>and </a:t>
            </a:r>
          </a:p>
          <a:p>
            <a:pPr lvl="1">
              <a:defRPr/>
            </a:pPr>
            <a:r>
              <a:rPr lang="en-US" sz="3600" dirty="0" smtClean="0"/>
              <a:t>residents of slums and </a:t>
            </a:r>
            <a:r>
              <a:rPr lang="en-US" sz="3600" i="1" dirty="0" err="1" smtClean="0">
                <a:solidFill>
                  <a:srgbClr val="FF0000"/>
                </a:solidFill>
              </a:rPr>
              <a:t>katchi</a:t>
            </a:r>
            <a:r>
              <a:rPr lang="en-US" sz="3600" i="1" dirty="0" smtClean="0">
                <a:solidFill>
                  <a:srgbClr val="FF0000"/>
                </a:solidFill>
              </a:rPr>
              <a:t> </a:t>
            </a:r>
            <a:r>
              <a:rPr lang="en-US" sz="3600" i="1" dirty="0" err="1" smtClean="0">
                <a:solidFill>
                  <a:srgbClr val="FF0000"/>
                </a:solidFill>
              </a:rPr>
              <a:t>abadies</a:t>
            </a:r>
            <a:r>
              <a:rPr lang="en-US" sz="36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08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085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085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1085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00174"/>
            <a:ext cx="8229600" cy="4595826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sz="3600" dirty="0" smtClean="0"/>
              <a:t>Several remedial measures were proposed  such as </a:t>
            </a:r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Children Services </a:t>
            </a:r>
          </a:p>
          <a:p>
            <a:pPr lvl="1">
              <a:defRPr/>
            </a:pPr>
            <a:r>
              <a:rPr lang="en-US" dirty="0" smtClean="0">
                <a:solidFill>
                  <a:srgbClr val="FF0000"/>
                </a:solidFill>
              </a:rPr>
              <a:t>setting up of orphanages, </a:t>
            </a:r>
          </a:p>
          <a:p>
            <a:pPr lvl="1">
              <a:defRPr/>
            </a:pPr>
            <a:r>
              <a:rPr lang="en-US" dirty="0" smtClean="0"/>
              <a:t>child care </a:t>
            </a:r>
            <a:r>
              <a:rPr lang="en-US" dirty="0" smtClean="0">
                <a:solidFill>
                  <a:srgbClr val="FF0000"/>
                </a:solidFill>
              </a:rPr>
              <a:t>services for disabled, </a:t>
            </a:r>
          </a:p>
          <a:p>
            <a:pPr lvl="1">
              <a:defRPr/>
            </a:pPr>
            <a:r>
              <a:rPr lang="en-US" dirty="0" smtClean="0"/>
              <a:t>protection and care  of </a:t>
            </a:r>
            <a:r>
              <a:rPr lang="en-US" dirty="0" smtClean="0">
                <a:solidFill>
                  <a:srgbClr val="FF0000"/>
                </a:solidFill>
              </a:rPr>
              <a:t>school drop outs</a:t>
            </a:r>
            <a:r>
              <a:rPr lang="en-US" dirty="0" smtClean="0"/>
              <a:t>, abandoned, </a:t>
            </a:r>
            <a:r>
              <a:rPr lang="en-US" dirty="0" smtClean="0">
                <a:solidFill>
                  <a:srgbClr val="FF0000"/>
                </a:solidFill>
              </a:rPr>
              <a:t>kidnapped </a:t>
            </a:r>
            <a:r>
              <a:rPr lang="en-US" dirty="0" smtClean="0"/>
              <a:t>and bonded laborers.</a:t>
            </a:r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Youth Services</a:t>
            </a:r>
          </a:p>
          <a:p>
            <a:pPr lvl="1">
              <a:defRPr/>
            </a:pPr>
            <a:r>
              <a:rPr lang="en-US" dirty="0" smtClean="0">
                <a:solidFill>
                  <a:srgbClr val="FF0000"/>
                </a:solidFill>
              </a:rPr>
              <a:t>Youth camps </a:t>
            </a:r>
            <a:r>
              <a:rPr lang="en-US" dirty="0" smtClean="0"/>
              <a:t>,vocational training and assistance to needy youth comprised services for youth.</a:t>
            </a:r>
          </a:p>
          <a:p>
            <a:pPr eaLnBrk="1" hangingPunct="1">
              <a:defRPr/>
            </a:pPr>
            <a:endParaRPr lang="en-US" sz="3600" dirty="0" smtClean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/>
              <a:t>REMEDIAL MEASURES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1008</TotalTime>
  <Words>570</Words>
  <Application>Microsoft Office PowerPoint</Application>
  <PresentationFormat>On-screen Show (4:3)</PresentationFormat>
  <Paragraphs>63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4th Social Welfare Policy in Pakistan, 1994</vt:lpstr>
      <vt:lpstr>Sher Afghan Khan Niazi, 1994</vt:lpstr>
      <vt:lpstr>12 Objectives of the Policy</vt:lpstr>
      <vt:lpstr>Slide 4</vt:lpstr>
      <vt:lpstr>Slide 5</vt:lpstr>
      <vt:lpstr>Slide 6</vt:lpstr>
      <vt:lpstr>Implementation Strategy </vt:lpstr>
      <vt:lpstr>TARGET GROUPS</vt:lpstr>
      <vt:lpstr>REMEDIAL MEASURES </vt:lpstr>
      <vt:lpstr>Slide 10</vt:lpstr>
      <vt:lpstr>Slide 11</vt:lpstr>
      <vt:lpstr>Slide 12</vt:lpstr>
      <vt:lpstr>Fate of the Policy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4th Social Welfare Policy in Pakistan, 1994</dc:title>
  <dc:creator>Imran</dc:creator>
  <cp:lastModifiedBy>Imran</cp:lastModifiedBy>
  <cp:revision>11</cp:revision>
  <dcterms:created xsi:type="dcterms:W3CDTF">2016-04-06T11:43:52Z</dcterms:created>
  <dcterms:modified xsi:type="dcterms:W3CDTF">2016-04-11T08:27:58Z</dcterms:modified>
</cp:coreProperties>
</file>